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0" r:id="rId5"/>
    <p:sldId id="259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8" r:id="rId28"/>
    <p:sldId id="285" r:id="rId29"/>
    <p:sldId id="286" r:id="rId30"/>
    <p:sldId id="287" r:id="rId31"/>
    <p:sldId id="289" r:id="rId32"/>
    <p:sldId id="290" r:id="rId33"/>
    <p:sldId id="293" r:id="rId34"/>
    <p:sldId id="291" r:id="rId35"/>
    <p:sldId id="294" r:id="rId36"/>
    <p:sldId id="29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058AD-150E-4784-94AB-4236E7614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107713-EC99-4D97-9CCC-273496DC7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02EC6-234F-4461-A6EF-376CED33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3D9F48-F6B2-416B-9802-5EE263A2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11D38-B529-41D9-8E69-FF4EC088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4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C68C0-F86B-42D3-BD97-6DD54A71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4CF7F5-2A2B-43A4-980C-88DE5ACA3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F3EBA-31CE-438D-BAC5-9A74A824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472FF4-4525-4279-B1B9-211EC665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2AFB8-A4F3-4E1B-8B94-2C58B1BF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3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D28645-1A5E-4D83-8682-A8486166D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57CC56-8EE1-45C4-843B-DCB057425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7220D4-E4FC-4729-9B34-24A22147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29ED76-4A62-4769-B9E3-21688006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54674-2D41-42CC-83C2-320906D3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8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7575E-F987-4706-8D56-19A1C4A0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6FDBC6-3FAB-48BF-85C4-DB3A3F625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CBB79-8149-44FB-8403-5E1C47A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8BAF3-550D-4805-A2DD-483F555E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16857C-4272-426E-B99C-1F2A9677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3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78715-E38B-4537-8533-F54AFB2B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0AA83B-5C9F-4A22-90A3-1622E9D1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70DCE-E88C-441B-918C-CD39973F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881DC-3DE1-4AF2-AFE5-749DEC45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90EE1-4688-4C24-BFE5-0557F36E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55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BE8AC-59DB-4EA5-A291-97720E5C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71BA3-C302-416E-9B6E-E5653AEE9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7D2D34-491A-4115-B43D-288F7A904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92026-840E-4251-AA7E-B844AC9A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186483-73D0-4D3D-82F9-5F1CBBC3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B18B27-638D-4C6B-9F34-E1902075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4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6E894-9DA1-412C-9D81-05E360B8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682DA1-CB1B-4267-AF9F-C630D7B83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99BE3-96AF-4C65-86C6-ED1C3264C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01E7F0-D4FC-4042-98C6-FDC1265A1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100103-EF5F-49DD-BE3F-32D163A82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00E61B-A0ED-4DA7-91C1-8634CB0A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DC3F61-59A1-447E-B096-04A97772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D36406-9CB8-4185-9665-14A5A60A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E6FCB-8741-4B9A-851E-13D3515B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06ACBB-F410-437B-8981-EA47E811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263A63-E2E4-4023-9B64-34EC6F44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1097C-3B77-442E-A18C-42B9365A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A9342D-D7D7-4058-BCF1-21688B43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5FA61F-1A7A-4115-B161-6D596003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63E60-5FC4-4FD4-8083-A458848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9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877D2-C0D5-4667-B77C-3A9CEEF4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6F0C7-0633-4974-BEE0-E46CCC3E8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78446E-2C8D-426B-9333-DE8C1FBA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F81E3-907B-4B1B-9258-8FEDF5B4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C90F1-EDF5-4875-84D7-3B1A79A0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0048EA-2889-4371-B70D-536E02CC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7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6304E-417A-4824-B1E2-42FB680F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2426E1-F8E1-455E-AA67-31D73679F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CA0F09-A31A-4F13-86F5-E86B67D78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CEFF0F-D85E-4C59-B91A-E47DAF01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5DABD1-3F6D-4D6D-AAF2-D495B711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16BEEC-CFE5-4153-BFA1-6FCC78BB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24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418432-EFF1-4611-8972-648B25D6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A45F1F-E4CE-448E-BD87-FAD77C07F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13630F-0738-4662-A585-E2AC1DFFE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21ACE-A20E-43DA-A879-602655FF3BF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31DA4-0DF3-4FBF-9B89-C6C224B2C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1099EE-9F84-494E-8B29-DC7F4AA1B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EE70D-A725-48EB-B634-E9F00287C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0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0D78E-7288-49B3-9429-5E96835AC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Estimation of</a:t>
            </a:r>
            <a:br>
              <a:rPr lang="en-US" altLang="zh-CN" dirty="0"/>
            </a:br>
            <a:r>
              <a:rPr lang="en-US" altLang="zh-CN" dirty="0"/>
              <a:t>Training Data Influence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98B40D-A95A-4584-9A7C-6F11E8BCA1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Huangzhao</a:t>
            </a:r>
            <a:r>
              <a:rPr lang="en-US" altLang="zh-CN" dirty="0"/>
              <a:t> Zhang</a:t>
            </a:r>
          </a:p>
          <a:p>
            <a:r>
              <a:rPr lang="en-US" altLang="zh-CN" dirty="0"/>
              <a:t>zhang_hz@pku.edu.cn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409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06B37-8B9C-4876-A357-BA0F9CF1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Idealized Notion of Influence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38D668F7-6175-4204-A408-B80332484E5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58873318"/>
                  </p:ext>
                </p:extLst>
              </p:nvPr>
            </p:nvGraphicFramePr>
            <p:xfrm>
              <a:off x="8353886" y="365125"/>
              <a:ext cx="3722703" cy="2815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1220">
                      <a:extLst>
                        <a:ext uri="{9D8B030D-6E8A-4147-A177-3AD203B41FA5}">
                          <a16:colId xmlns:a16="http://schemas.microsoft.com/office/drawing/2014/main" val="1271811301"/>
                        </a:ext>
                      </a:extLst>
                    </a:gridCol>
                    <a:gridCol w="2231483">
                      <a:extLst>
                        <a:ext uri="{9D8B030D-6E8A-4147-A177-3AD203B41FA5}">
                          <a16:colId xmlns:a16="http://schemas.microsoft.com/office/drawing/2014/main" val="24566483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Notation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Definition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3467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Space of examples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91774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Weight vector of the predictor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330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Loss function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0001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,⋯,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Training points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71731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Test example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  <m: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Training objective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6198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38D668F7-6175-4204-A408-B80332484E5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58873318"/>
                  </p:ext>
                </p:extLst>
              </p:nvPr>
            </p:nvGraphicFramePr>
            <p:xfrm>
              <a:off x="8353886" y="365125"/>
              <a:ext cx="3722703" cy="2815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1220">
                      <a:extLst>
                        <a:ext uri="{9D8B030D-6E8A-4147-A177-3AD203B41FA5}">
                          <a16:colId xmlns:a16="http://schemas.microsoft.com/office/drawing/2014/main" val="1271811301"/>
                        </a:ext>
                      </a:extLst>
                    </a:gridCol>
                    <a:gridCol w="2231483">
                      <a:extLst>
                        <a:ext uri="{9D8B030D-6E8A-4147-A177-3AD203B41FA5}">
                          <a16:colId xmlns:a16="http://schemas.microsoft.com/office/drawing/2014/main" val="24566483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Notation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Definition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3467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639" r="-150204" b="-7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Space of examples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91774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639" r="-150204" b="-6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Weight vector of the predictor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330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639" r="-150204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Loss function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0001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1639" r="-150204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Training points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71731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1639" r="-150204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Test example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31"/>
                      </a:ext>
                    </a:extLst>
                  </a:tr>
                  <a:tr h="5906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78351" r="-150204" b="-150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Training objective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61984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B679E5-4393-4B30-A3CA-8A79C7837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SGD optimizer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iteration –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 err="1"/>
                  <a:t>TracInIdeal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upon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TracInIdeal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 err="1"/>
                  <a:t>TracInIdeal</a:t>
                </a:r>
                <a:r>
                  <a:rPr lang="en-US" altLang="zh-CN" dirty="0"/>
                  <a:t> along the training path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TracInIdeal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B679E5-4393-4B30-A3CA-8A79C7837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71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9A3F-BE3D-4313-ADD3-748319DF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Idealized Notion of Influence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465878-6D08-4462-9244-FDBEBB26F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Proponent &amp; opponent</a:t>
                </a:r>
              </a:p>
              <a:p>
                <a:pPr lvl="1"/>
                <a:r>
                  <a:rPr lang="en-US" altLang="zh-CN" dirty="0"/>
                  <a:t>Proponent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TracIn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 b="0" dirty="0"/>
              </a:p>
              <a:p>
                <a:pPr lvl="2"/>
                <a:r>
                  <a:rPr lang="en-US" altLang="zh-CN" dirty="0"/>
                  <a:t>“helpful”, “</a:t>
                </a:r>
                <a:r>
                  <a:rPr lang="en-US" altLang="zh-CN" dirty="0" err="1"/>
                  <a:t>excitory</a:t>
                </a:r>
                <a:r>
                  <a:rPr lang="en-US" altLang="zh-CN" dirty="0"/>
                  <a:t>”, …</a:t>
                </a:r>
              </a:p>
              <a:p>
                <a:pPr lvl="1"/>
                <a:r>
                  <a:rPr lang="en-US" altLang="zh-CN" dirty="0"/>
                  <a:t>Opponent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TracIn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“harmful”, “inhibitory”</a:t>
                </a:r>
              </a:p>
              <a:p>
                <a:r>
                  <a:rPr lang="en-US" altLang="zh-CN" dirty="0"/>
                  <a:t>One problem</a:t>
                </a:r>
              </a:p>
              <a:p>
                <a:pPr lvl="1"/>
                <a:r>
                  <a:rPr lang="en-US" altLang="zh-CN" dirty="0"/>
                  <a:t>Hard to redistribute the loss change across members in a minibatch</a:t>
                </a:r>
              </a:p>
              <a:p>
                <a:pPr lvl="1"/>
                <a:r>
                  <a:rPr lang="en-US" altLang="zh-CN" dirty="0"/>
                  <a:t>Cannot extend </a:t>
                </a:r>
                <a:r>
                  <a:rPr lang="en-US" altLang="zh-CN" dirty="0" err="1"/>
                  <a:t>TracInIdeal</a:t>
                </a:r>
                <a:r>
                  <a:rPr lang="en-US" altLang="zh-CN" dirty="0"/>
                  <a:t> to minibatches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465878-6D08-4462-9244-FDBEBB26F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DE6DA59-90A5-4CE3-9FC8-20AC53BFBBD9}"/>
                  </a:ext>
                </a:extLst>
              </p:cNvPr>
              <p:cNvSpPr/>
              <p:nvPr/>
            </p:nvSpPr>
            <p:spPr>
              <a:xfrm>
                <a:off x="6469129" y="1825625"/>
                <a:ext cx="4884671" cy="798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TracInIdeal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DE6DA59-90A5-4CE3-9FC8-20AC53BFB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29" y="1825625"/>
                <a:ext cx="4884671" cy="798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86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AFADD-0A0A-4DA0-93D8-62ADD9C0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 </a:t>
            </a:r>
            <a:r>
              <a:rPr lang="en-US" altLang="zh-CN" dirty="0" err="1"/>
              <a:t>TracIn</a:t>
            </a:r>
            <a:r>
              <a:rPr lang="en-US" altLang="zh-CN" dirty="0"/>
              <a:t> to Minibatches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B20A83-4F02-49B9-9333-55B254AFF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First-order approximation</a:t>
                </a:r>
              </a:p>
              <a:p>
                <a:pPr lvl="1"/>
                <a:r>
                  <a:rPr lang="en-US" altLang="zh-CN" dirty="0"/>
                  <a:t>Taylor's theorem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Stochastic gradient descent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First-order approximation </a:t>
                </a:r>
                <a:r>
                  <a:rPr lang="en-US" altLang="zh-CN" dirty="0" err="1"/>
                  <a:t>TracIn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B20A83-4F02-49B9-9333-55B254AFF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5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AFADD-0A0A-4DA0-93D8-62ADD9C0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 </a:t>
            </a:r>
            <a:r>
              <a:rPr lang="en-US" altLang="zh-CN" dirty="0" err="1"/>
              <a:t>TracIn</a:t>
            </a:r>
            <a:r>
              <a:rPr lang="en-US" altLang="zh-CN" dirty="0"/>
              <a:t> to Minibatches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B20A83-4F02-49B9-9333-55B254AFF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Extend to minibatch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batch-size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One example in the minibatch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TracIn with minibatches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Another problem</a:t>
                </a:r>
              </a:p>
              <a:p>
                <a:pPr lvl="1"/>
                <a:r>
                  <a:rPr lang="en-US" altLang="zh-CN" dirty="0"/>
                  <a:t>Trace of the parameters vs. unknown test example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B20A83-4F02-49B9-9333-55B254AFF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9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C599B-4EDB-4641-AF67-9B6E96AF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Practical Heuristic </a:t>
            </a:r>
            <a:r>
              <a:rPr lang="en-US" altLang="zh-CN" dirty="0" err="1"/>
              <a:t>TracIn</a:t>
            </a:r>
            <a:r>
              <a:rPr lang="en-US" altLang="zh-CN" dirty="0"/>
              <a:t> via Checkpoints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A0372E-EE51-4E1D-A84A-A7AF26192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Assumptions</a:t>
                </a:r>
              </a:p>
              <a:p>
                <a:pPr lvl="1"/>
                <a:r>
                  <a:rPr lang="en-US" altLang="zh-CN" dirty="0"/>
                  <a:t>Checkpoints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stored at iterations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Epoch – Each training example is visited once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Fixed learning rate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fixed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/>
                  <a:t>Heuristic </a:t>
                </a:r>
                <a:r>
                  <a:rPr lang="en-US" altLang="zh-CN" dirty="0" err="1"/>
                  <a:t>TracIn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TracInCP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∇l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A0372E-EE51-4E1D-A84A-A7AF26192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43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05BC4-21A4-4C28-87A8-4FFE1A0A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60287-C5FB-4E49-9AD0-C4DA9AE9D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Mislabeled example detection</a:t>
            </a:r>
          </a:p>
          <a:p>
            <a:pPr lvl="1"/>
            <a:r>
              <a:rPr lang="en-US" altLang="zh-CN" dirty="0"/>
              <a:t>Self-influence – Influence of a training example on its own loss</a:t>
            </a:r>
          </a:p>
          <a:p>
            <a:pPr lvl="2"/>
            <a:r>
              <a:rPr lang="en-US" altLang="zh-CN" dirty="0"/>
              <a:t>Incorrectly labelled examples are likely to be strong proponents</a:t>
            </a:r>
          </a:p>
          <a:p>
            <a:pPr lvl="2"/>
            <a:r>
              <a:rPr lang="en-US" altLang="zh-CN" dirty="0"/>
              <a:t>Sort training examples by decreasing self-influence</a:t>
            </a:r>
          </a:p>
          <a:p>
            <a:pPr lvl="1"/>
            <a:r>
              <a:rPr lang="en-US" altLang="zh-CN" dirty="0"/>
              <a:t>Simulation of real-world mislabeling error</a:t>
            </a:r>
          </a:p>
          <a:p>
            <a:pPr lvl="2"/>
            <a:r>
              <a:rPr lang="en-US" altLang="zh-CN" dirty="0"/>
              <a:t>Train a model on correct data</a:t>
            </a:r>
          </a:p>
          <a:p>
            <a:pPr lvl="2"/>
            <a:r>
              <a:rPr lang="en-US" altLang="zh-CN" dirty="0"/>
              <a:t>Sample 10% of the training data</a:t>
            </a:r>
          </a:p>
          <a:p>
            <a:pPr lvl="2"/>
            <a:r>
              <a:rPr lang="en-US" altLang="zh-CN" dirty="0"/>
              <a:t>Change the label to the highest scoring incorrect label according to the model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91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05BC4-21A4-4C28-87A8-4FFE1A0A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560287-C5FB-4E49-9AD0-C4DA9AE9D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Baseline</a:t>
                </a:r>
              </a:p>
              <a:p>
                <a:pPr lvl="1"/>
                <a:r>
                  <a:rPr lang="en-US" altLang="zh-CN" dirty="0"/>
                  <a:t>Influence function (ICML 2018) – “Leave-one-out”</a:t>
                </a:r>
              </a:p>
              <a:p>
                <a:pPr lvl="2"/>
                <a:r>
                  <a:rPr lang="en-US" altLang="zh-CN" dirty="0"/>
                  <a:t>How would the predictions change if this certain training example is removed?</a:t>
                </a:r>
              </a:p>
              <a:p>
                <a:pPr lvl="2"/>
                <a:r>
                  <a:rPr lang="en-US" altLang="zh-CN" dirty="0"/>
                  <a:t>To avoid retraining, influence functions theorem is adopted as an approximation</a:t>
                </a:r>
              </a:p>
              <a:p>
                <a:pPr lvl="2"/>
                <a:r>
                  <a:rPr lang="en-US" altLang="zh-CN" dirty="0"/>
                  <a:t>It is necessary to calculate the Hessian matrix over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 err="1"/>
                  <a:t>Representer</a:t>
                </a:r>
                <a:r>
                  <a:rPr lang="en-US" altLang="zh-CN" dirty="0"/>
                  <a:t> Point method (NIPS 2018)</a:t>
                </a:r>
              </a:p>
              <a:p>
                <a:pPr lvl="2"/>
                <a:r>
                  <a:rPr lang="en-US" altLang="zh-CN" dirty="0" err="1"/>
                  <a:t>Representer</a:t>
                </a:r>
                <a:r>
                  <a:rPr lang="en-US" altLang="zh-CN" dirty="0"/>
                  <a:t> theorem</a:t>
                </a:r>
              </a:p>
              <a:p>
                <a:pPr lvl="2"/>
                <a:r>
                  <a:rPr lang="en-US" altLang="zh-CN" dirty="0"/>
                  <a:t>The top layer of the neural network must be trained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regularization</a:t>
                </a:r>
              </a:p>
              <a:p>
                <a:pPr lvl="1"/>
                <a:r>
                  <a:rPr lang="en-US" altLang="zh-CN" dirty="0"/>
                  <a:t>Both baselines only explain the prediction of the test example, not its loss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560287-C5FB-4E49-9AD0-C4DA9AE9D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3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CBC9F-375D-4130-A17C-730F7A56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CIFAR-10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479F4-235B-41C2-9898-331CAB26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CIFAR-10 self-influence mislabeled example detection</a:t>
            </a:r>
          </a:p>
          <a:p>
            <a:pPr lvl="1"/>
            <a:r>
              <a:rPr lang="en-US" altLang="zh-CN" dirty="0"/>
              <a:t>ResNet-56 – Clean 93.4%, mislabeled 87.0%. 270 epochs, BS=1000, LR=0.1</a:t>
            </a:r>
          </a:p>
          <a:p>
            <a:pPr lvl="1"/>
            <a:r>
              <a:rPr lang="en-US" altLang="zh-CN" dirty="0"/>
              <a:t>Influence function – Hessian of the last layer only</a:t>
            </a:r>
          </a:p>
          <a:p>
            <a:pPr lvl="1"/>
            <a:r>
              <a:rPr lang="en-US" altLang="zh-CN" dirty="0" err="1"/>
              <a:t>Representer</a:t>
            </a:r>
            <a:r>
              <a:rPr lang="en-US" altLang="zh-CN" dirty="0"/>
              <a:t> point – Last layer with line-search</a:t>
            </a:r>
          </a:p>
          <a:p>
            <a:pPr lvl="1"/>
            <a:r>
              <a:rPr lang="en-US" altLang="zh-CN" dirty="0" err="1"/>
              <a:t>TracInCP</a:t>
            </a:r>
            <a:r>
              <a:rPr lang="en-US" altLang="zh-CN" dirty="0"/>
              <a:t> – Last layer only. Sample every 30 checkpoints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664066-F726-4EEF-935D-3CD78B5D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16" y="3844031"/>
            <a:ext cx="5699568" cy="30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7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091A1-CBD0-44E8-A8F9-823F834D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CIFAR-10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A2D6A-A9D7-4F5B-946F-9DDE96654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model learns to identify different classes at different points in the training process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4125E2-CD1B-4191-AB31-491907FA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74" y="4231560"/>
            <a:ext cx="6963052" cy="19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EBC65-C8A2-446F-846C-C68D685F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MNIST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45CB5-3599-46B7-8839-B0C5B8AD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 proponents and opponents</a:t>
            </a:r>
          </a:p>
          <a:p>
            <a:pPr lvl="1"/>
            <a:r>
              <a:rPr lang="en-US" altLang="zh-CN" dirty="0"/>
              <a:t>3 hidden layers and 240K parameters</a:t>
            </a:r>
          </a:p>
          <a:p>
            <a:pPr lvl="1"/>
            <a:r>
              <a:rPr lang="en-US" altLang="zh-CN" dirty="0"/>
              <a:t>Model acc (clean) 97.55%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713936-AD71-483C-8473-C08D8DCA0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7" y="1402672"/>
            <a:ext cx="4644113" cy="50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5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A74FA-DBF2-4DC8-8760-092635AA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0B941-B91F-421F-9A77-8A5828C5B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training data influence?</a:t>
            </a:r>
          </a:p>
          <a:p>
            <a:r>
              <a:rPr lang="en-US" altLang="zh-CN" dirty="0" err="1"/>
              <a:t>TracIn</a:t>
            </a:r>
            <a:r>
              <a:rPr lang="en-US" altLang="zh-CN" dirty="0"/>
              <a:t> – </a:t>
            </a:r>
            <a:r>
              <a:rPr lang="en-US" altLang="zh-CN" dirty="0" err="1"/>
              <a:t>NeurIPS</a:t>
            </a:r>
            <a:r>
              <a:rPr lang="en-US" altLang="zh-CN" dirty="0"/>
              <a:t> 2020</a:t>
            </a:r>
          </a:p>
          <a:p>
            <a:r>
              <a:rPr lang="en-US" altLang="zh-CN" dirty="0" err="1"/>
              <a:t>CosIn</a:t>
            </a:r>
            <a:r>
              <a:rPr lang="en-US" altLang="zh-CN" dirty="0"/>
              <a:t> – ICML 2021</a:t>
            </a:r>
          </a:p>
          <a:p>
            <a:r>
              <a:rPr lang="en-US" altLang="zh-CN" dirty="0"/>
              <a:t>GAS &amp; FIT – Extension of </a:t>
            </a:r>
            <a:r>
              <a:rPr lang="en-US" altLang="zh-CN" dirty="0" err="1"/>
              <a:t>CosIn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20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26435-0AFF-4F5C-9E8A-92FAB884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MNIST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18AA6-CD30-44CD-B2A4-DA5A7DE4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 self-influence mislabeled example detection</a:t>
            </a:r>
          </a:p>
          <a:p>
            <a:pPr lvl="1"/>
            <a:r>
              <a:rPr lang="en-US" altLang="zh-CN" dirty="0"/>
              <a:t>Clean 97.55%, mislabeled 89.95%. 140 epochs</a:t>
            </a:r>
          </a:p>
          <a:p>
            <a:pPr lvl="1"/>
            <a:r>
              <a:rPr lang="en-US" altLang="zh-CN" dirty="0"/>
              <a:t>Ideal </a:t>
            </a:r>
            <a:r>
              <a:rPr lang="en-US" altLang="zh-CN" dirty="0" err="1"/>
              <a:t>TracIn</a:t>
            </a:r>
            <a:r>
              <a:rPr lang="en-US" altLang="zh-CN" dirty="0"/>
              <a:t> is also evaluated, as the model is small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0F6F8D-778E-4A8C-BFD2-4B034387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87" y="3429000"/>
            <a:ext cx="5618825" cy="30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C110F-4D7C-491E-89AC-57017B55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71EDE-B034-45AB-9CFB-0C7608C29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9B5174-1A49-4925-B300-873B780E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5641"/>
            <a:ext cx="10515600" cy="21576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D08866-87E2-49E3-8EF8-DA02BD5F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3864677"/>
            <a:ext cx="64865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23644-B4CE-45F3-9136-76760A96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67063-48FB-464C-A64B-0BA53B935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 identification</a:t>
            </a:r>
          </a:p>
          <a:p>
            <a:pPr lvl="1"/>
            <a:r>
              <a:rPr lang="en-US" altLang="zh-CN" dirty="0"/>
              <a:t>Identify the target of a training-set attack</a:t>
            </a:r>
          </a:p>
          <a:p>
            <a:pPr lvl="1"/>
            <a:r>
              <a:rPr lang="en-US" altLang="zh-CN" dirty="0"/>
              <a:t>Provide insight into the attacker’s goals</a:t>
            </a:r>
          </a:p>
          <a:p>
            <a:pPr lvl="1"/>
            <a:r>
              <a:rPr lang="en-US" altLang="zh-CN" dirty="0"/>
              <a:t>Understand how to defend against them</a:t>
            </a:r>
          </a:p>
          <a:p>
            <a:r>
              <a:rPr lang="en-US" altLang="zh-CN" dirty="0"/>
              <a:t>Adversarial instance identification</a:t>
            </a:r>
          </a:p>
          <a:p>
            <a:pPr lvl="1"/>
            <a:r>
              <a:rPr lang="en-US" altLang="zh-CN" dirty="0"/>
              <a:t>Identify the malicious instances that constitute the training-set attack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98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BB126-D2FC-4686-A759-01BE2609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1E5C44-18A9-4705-BE81-6B21F4C79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3">
                <a:extLst>
                  <a:ext uri="{FF2B5EF4-FFF2-40B4-BE49-F238E27FC236}">
                    <a16:creationId xmlns:a16="http://schemas.microsoft.com/office/drawing/2014/main" id="{93B3AE5D-A881-4DA6-A837-6CB7642C851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19920460"/>
                  </p:ext>
                </p:extLst>
              </p:nvPr>
            </p:nvGraphicFramePr>
            <p:xfrm>
              <a:off x="4648200" y="1356043"/>
              <a:ext cx="5658035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9418">
                      <a:extLst>
                        <a:ext uri="{9D8B030D-6E8A-4147-A177-3AD203B41FA5}">
                          <a16:colId xmlns:a16="http://schemas.microsoft.com/office/drawing/2014/main" val="1271811301"/>
                        </a:ext>
                      </a:extLst>
                    </a:gridCol>
                    <a:gridCol w="3438617">
                      <a:extLst>
                        <a:ext uri="{9D8B030D-6E8A-4147-A177-3AD203B41FA5}">
                          <a16:colId xmlns:a16="http://schemas.microsoft.com/office/drawing/2014/main" val="24566483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Notation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Definition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3467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Feature vector &amp; label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91774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Training set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330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𝑎𝑑𝑣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Adversarial training set &amp; clean training set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0272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Pre-</a:t>
                          </a:r>
                          <a:r>
                            <a:rPr lang="en-US" altLang="zh-CN" sz="1200" dirty="0" err="1">
                              <a:solidFill>
                                <a:schemeClr val="tx1"/>
                              </a:solidFill>
                            </a:rPr>
                            <a:t>softmax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 model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0001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Pre-</a:t>
                          </a:r>
                          <a:r>
                            <a:rPr lang="en-US" altLang="zh-CN" sz="1200" dirty="0" err="1">
                              <a:solidFill>
                                <a:schemeClr val="tx1"/>
                              </a:solidFill>
                            </a:rPr>
                            <a:t>softmax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 activations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71731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Model parameters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≥0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’s empirical risk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619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Loss function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5166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⊂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Batch of size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3393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Gradient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3161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𝑡𝑒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𝑡𝑒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Priori unknown test example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4893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Final prediction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used in place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41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3">
                <a:extLst>
                  <a:ext uri="{FF2B5EF4-FFF2-40B4-BE49-F238E27FC236}">
                    <a16:creationId xmlns:a16="http://schemas.microsoft.com/office/drawing/2014/main" id="{93B3AE5D-A881-4DA6-A837-6CB7642C851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19920460"/>
                  </p:ext>
                </p:extLst>
              </p:nvPr>
            </p:nvGraphicFramePr>
            <p:xfrm>
              <a:off x="4648200" y="1356043"/>
              <a:ext cx="5658035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9418">
                      <a:extLst>
                        <a:ext uri="{9D8B030D-6E8A-4147-A177-3AD203B41FA5}">
                          <a16:colId xmlns:a16="http://schemas.microsoft.com/office/drawing/2014/main" val="1271811301"/>
                        </a:ext>
                      </a:extLst>
                    </a:gridCol>
                    <a:gridCol w="3438617">
                      <a:extLst>
                        <a:ext uri="{9D8B030D-6E8A-4147-A177-3AD203B41FA5}">
                          <a16:colId xmlns:a16="http://schemas.microsoft.com/office/drawing/2014/main" val="24566483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Notation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Definition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3467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639" r="-155495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Feature vector &amp; label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91774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639" r="-15549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Training set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330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639" r="-155495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Adversarial training set &amp; clean training set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0272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1639" r="-155495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Pre-</a:t>
                          </a:r>
                          <a:r>
                            <a:rPr lang="en-US" altLang="zh-CN" sz="1200" dirty="0" err="1">
                              <a:solidFill>
                                <a:schemeClr val="tx1"/>
                              </a:solidFill>
                            </a:rPr>
                            <a:t>softmax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 model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0001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1639" r="-15549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Pre-</a:t>
                          </a:r>
                          <a:r>
                            <a:rPr lang="en-US" altLang="zh-CN" sz="1200" dirty="0" err="1">
                              <a:solidFill>
                                <a:schemeClr val="tx1"/>
                              </a:solidFill>
                            </a:rPr>
                            <a:t>softmax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 activations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71731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11667" r="-155495" b="-6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Model parameters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510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00000" r="-15549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4425" t="-700000" r="-177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619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0000" r="-15549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Loss function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85166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00000" r="-15549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4425" t="-900000" r="-177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393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0" r="-15549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4425" t="-1000000" r="-177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161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00000" r="-15549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Priori unknown test example</a:t>
                          </a:r>
                          <a:endParaRPr lang="zh-CN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4893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200000" r="-15549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4425" t="-1200000" r="-177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1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369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F4B9A-9B57-422B-A777-8A264F01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in Influence Estimation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28A900-F569-4724-84B5-3CEB1433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4" y="2075579"/>
            <a:ext cx="6902646" cy="385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1C20B3-1AAF-4994-ADED-CB3DCA027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12185" cy="4351338"/>
              </a:xfrm>
            </p:spPr>
            <p:txBody>
              <a:bodyPr/>
              <a:lstStyle/>
              <a:p>
                <a:r>
                  <a:rPr lang="en-US" altLang="zh-CN" dirty="0"/>
                  <a:t>Demo experiment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r>
                  <a:rPr lang="en-US" altLang="zh-CN" dirty="0"/>
                  <a:t> – CIFAR10 frog &amp; airplane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altLang="zh-CN" dirty="0"/>
                  <a:t> – MNIST 0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– ResNet9</a:t>
                </a:r>
              </a:p>
              <a:p>
                <a:pPr lvl="1"/>
                <a:r>
                  <a:rPr lang="en-US" altLang="zh-CN" dirty="0"/>
                  <a:t>Measurement – Area under the precision-recall curve (AUPRC)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1C20B3-1AAF-4994-ADED-CB3DCA027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12185" cy="4351338"/>
              </a:xfrm>
              <a:blipFill>
                <a:blip r:embed="rId3"/>
                <a:stretch>
                  <a:fillRect l="-2066" t="-2521" r="-2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55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BBFD7-414E-4EF8-B9F1-584D7BDD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Low-Loss Penalty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BDB0CA-E95D-4D56-B934-B7A600565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88508" cy="4351338"/>
              </a:xfrm>
            </p:spPr>
            <p:txBody>
              <a:bodyPr/>
              <a:lstStyle/>
              <a:p>
                <a:r>
                  <a:rPr lang="en-US" altLang="zh-CN" dirty="0"/>
                  <a:t>Theorem –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twice-differentiable.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either even or monotonically increasing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. Then,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̃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Chain rule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BDB0CA-E95D-4D56-B934-B7A600565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88508" cy="4351338"/>
              </a:xfrm>
              <a:blipFill>
                <a:blip r:embed="rId2"/>
                <a:stretch>
                  <a:fillRect l="-1667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B759033-EFBE-4E0D-81C3-25618F89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708" y="1906588"/>
            <a:ext cx="3927092" cy="4189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EBF8FC-1D1C-40F3-B06C-2FA02DE45AF8}"/>
                  </a:ext>
                </a:extLst>
              </p:cNvPr>
              <p:cNvSpPr/>
              <p:nvPr/>
            </p:nvSpPr>
            <p:spPr>
              <a:xfrm>
                <a:off x="6590573" y="589452"/>
                <a:ext cx="4763227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TracInCP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∇l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EBF8FC-1D1C-40F3-B06C-2FA02DE4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573" y="589452"/>
                <a:ext cx="4763227" cy="876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BD32C1DC-1FC5-4EEB-8D18-32811A5692DB}"/>
              </a:ext>
            </a:extLst>
          </p:cNvPr>
          <p:cNvSpPr/>
          <p:nvPr/>
        </p:nvSpPr>
        <p:spPr>
          <a:xfrm>
            <a:off x="8972186" y="772357"/>
            <a:ext cx="1059581" cy="514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49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6F277-F57E-41A8-8997-C625D23B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Aggregated Similarity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97BE86-18D8-437F-AD90-45B90D620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GAS – Renormalized </a:t>
                </a:r>
                <a:r>
                  <a:rPr lang="en-US" altLang="zh-CN" dirty="0" err="1"/>
                  <a:t>TracInCP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TracInCP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𝑡𝑒</m:t>
                              </m:r>
                            </m:sub>
                          </m:sSub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𝑡𝑒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dirty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dirty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𝑡𝑒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𝐺𝐴𝑆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97BE86-18D8-437F-AD90-45B90D620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7567783-1D7E-451A-BD95-05989034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62" y="3258105"/>
            <a:ext cx="4629738" cy="35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C97EC-0C92-4B42-9393-4A1F391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 for Identifying Targets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C088C-6481-4CD8-8650-367C9F8E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FIT</a:t>
            </a:r>
          </a:p>
          <a:p>
            <a:pPr lvl="1"/>
            <a:r>
              <a:rPr lang="en-US" altLang="zh-CN" dirty="0"/>
              <a:t>Measure influence</a:t>
            </a:r>
          </a:p>
          <a:p>
            <a:pPr lvl="1"/>
            <a:r>
              <a:rPr lang="en-US" altLang="zh-CN" dirty="0"/>
              <a:t>Identify anomalous influence (targets)</a:t>
            </a:r>
          </a:p>
          <a:p>
            <a:pPr lvl="1"/>
            <a:r>
              <a:rPr lang="en-US" altLang="zh-CN" dirty="0"/>
              <a:t>Mitigate target-driven attacks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4C932-CFC7-43B6-A118-7E1506ECE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3614738"/>
            <a:ext cx="4848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7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CF8DC-E887-4277-8F41-9FEE21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Identify Anomalous Influence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A06EE5-76C6-4557-88FE-7EC366003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To change a prediction,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altLang="zh-CN" dirty="0"/>
                  <a:t> must be highly influential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r>
                  <a:rPr lang="en-US" altLang="zh-CN" dirty="0"/>
                  <a:t>’s influence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abnormal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Univariate anomaly detection</a:t>
                </a:r>
              </a:p>
              <a:p>
                <a:pPr lvl="1"/>
                <a:r>
                  <a:rPr lang="en-US" altLang="zh-CN" dirty="0"/>
                  <a:t>Anomaly score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Q estimator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A06EE5-76C6-4557-88FE-7EC366003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35CDE4F-939C-405C-8CE7-BECAA89F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61" y="2945869"/>
            <a:ext cx="7083039" cy="3231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1DE13C-069E-461F-B2B9-8504DA38E07F}"/>
                  </a:ext>
                </a:extLst>
              </p:cNvPr>
              <p:cNvSpPr txBox="1"/>
              <p:nvPr/>
            </p:nvSpPr>
            <p:spPr>
              <a:xfrm>
                <a:off x="1766862" y="3067458"/>
                <a:ext cx="1348253" cy="620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1DE13C-069E-461F-B2B9-8504DA38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62" y="3067458"/>
                <a:ext cx="1348253" cy="620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833E0B-18A3-4BA8-9FFE-787D56A31DB1}"/>
              </a:ext>
            </a:extLst>
          </p:cNvPr>
          <p:cNvCxnSpPr>
            <a:cxnSpLocks/>
          </p:cNvCxnSpPr>
          <p:nvPr/>
        </p:nvCxnSpPr>
        <p:spPr>
          <a:xfrm flipV="1">
            <a:off x="1890944" y="3568824"/>
            <a:ext cx="656947" cy="381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68E4FB-5CDE-45E3-892F-051DFF356743}"/>
                  </a:ext>
                </a:extLst>
              </p:cNvPr>
              <p:cNvSpPr txBox="1"/>
              <p:nvPr/>
            </p:nvSpPr>
            <p:spPr>
              <a:xfrm>
                <a:off x="1150355" y="4451929"/>
                <a:ext cx="3120406" cy="654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1≤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768E4FB-5CDE-45E3-892F-051DFF35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55" y="4451929"/>
                <a:ext cx="3120406" cy="654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933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AF97F-98BD-4606-B27B-5AA8F776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Identify Anomalous Influence (2)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A00AB9-EDEE-4EF0-A3E8-42358A90F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Compute GAS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𝑡𝑒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Compute anomaly score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Top-K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r>
                  <a:rPr lang="en-US" altLang="zh-CN" dirty="0"/>
                  <a:t>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 considered as targets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A00AB9-EDEE-4EF0-A3E8-42358A90F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9B2D0B3-8694-41DB-B68C-374809B2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94" y="2461407"/>
            <a:ext cx="4543091" cy="30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664C2-8BB8-4505-9B15-9FF81533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Data Influence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AB52A8-A16A-4451-80A9-1BA2E25B9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Assumptions</a:t>
                </a:r>
              </a:p>
              <a:p>
                <a:pPr lvl="1"/>
                <a:r>
                  <a:rPr lang="en-US" altLang="zh-CN" dirty="0"/>
                  <a:t>A specific test example is known during training time</a:t>
                </a:r>
              </a:p>
              <a:p>
                <a:pPr lvl="1"/>
                <a:r>
                  <a:rPr lang="en-US" altLang="zh-CN" dirty="0"/>
                  <a:t>The training process visits each training example one at a time</a:t>
                </a:r>
              </a:p>
              <a:p>
                <a:r>
                  <a:rPr lang="en-US" altLang="zh-CN" dirty="0"/>
                  <a:t>Training process</a:t>
                </a:r>
              </a:p>
              <a:p>
                <a:pPr lvl="1"/>
                <a:r>
                  <a:rPr lang="en-US" altLang="zh-CN" dirty="0"/>
                  <a:t>Optimizer – SGD or its variant</a:t>
                </a:r>
              </a:p>
              <a:p>
                <a:pPr lvl="1"/>
                <a:r>
                  <a:rPr lang="en-US" altLang="zh-CN" dirty="0"/>
                  <a:t>Visit a specific training example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Change the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Modify the prediction or loss on the specific test example</a:t>
                </a:r>
              </a:p>
              <a:p>
                <a:pPr lvl="1"/>
                <a:r>
                  <a:rPr lang="en-US" altLang="zh-CN" dirty="0"/>
                  <a:t>Training data influence – The role of training examples in the model's decision-making on the specific test sample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AB52A8-A16A-4451-80A9-1BA2E25B9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0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37A59-F799-4F48-8AFC-D6DE2286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Target-Driven Attack Mitigation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44EF38-7E0F-4439-A629-9963CA054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3420" cy="4351338"/>
              </a:xfrm>
            </p:spPr>
            <p:txBody>
              <a:bodyPr/>
              <a:lstStyle/>
              <a:p>
                <a:r>
                  <a:rPr lang="en-US" altLang="zh-CN" dirty="0"/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provided (identified)</a:t>
                </a:r>
              </a:p>
              <a:p>
                <a:r>
                  <a:rPr lang="en-US" altLang="zh-CN" dirty="0"/>
                  <a:t>Remove all training examples which are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Retrain the model from scratch</a:t>
                </a:r>
              </a:p>
              <a:p>
                <a:r>
                  <a:rPr lang="en-US" altLang="zh-CN" dirty="0"/>
                  <a:t>Terminate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cannot be triggered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44EF38-7E0F-4439-A629-9963CA054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3420" cy="4351338"/>
              </a:xfrm>
              <a:blipFill>
                <a:blip r:embed="rId2"/>
                <a:stretch>
                  <a:fillRect l="-1895" t="-2101" r="-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5BCFF75-B7B9-4EEC-9900-8F6E7787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20" y="1825625"/>
            <a:ext cx="4722180" cy="35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84473-78CD-42BF-9CFD-FE95985A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C09F28-B906-43F5-827C-68A9953E1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Speech backdoor – 0-9 English pronunciation, white noise trigger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3000</m:t>
                    </m:r>
                  </m:oMath>
                </a14:m>
                <a:r>
                  <a:rPr lang="en-US" altLang="zh-CN" dirty="0"/>
                  <a:t>, 10 classes,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Speech recognition CNN is trained from scratch</a:t>
                </a:r>
              </a:p>
              <a:p>
                <a:r>
                  <a:rPr lang="en-US" altLang="zh-CN" dirty="0"/>
                  <a:t>Vision backdoor – CIFAR10, pixel increasing as trigger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altLang="zh-CN" dirty="0"/>
                  <a:t>, 2 classes,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ResNet9 is trained from scratch</a:t>
                </a:r>
              </a:p>
              <a:p>
                <a:r>
                  <a:rPr lang="en-US" altLang="zh-CN" dirty="0"/>
                  <a:t>NLP poison – SST-2, word substitution as poison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67349</m:t>
                    </m:r>
                  </m:oMath>
                </a14:m>
                <a:r>
                  <a:rPr lang="en-US" altLang="zh-CN" dirty="0"/>
                  <a:t>, 2 classes,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RoBERTa</a:t>
                </a:r>
                <a:r>
                  <a:rPr lang="en-US" altLang="zh-CN" dirty="0"/>
                  <a:t>-base is finetuned</a:t>
                </a:r>
              </a:p>
              <a:p>
                <a:r>
                  <a:rPr lang="en-US" altLang="zh-CN" dirty="0"/>
                  <a:t>Vision poison – CIFAR10, poison is crafted from seed examples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25000</m:t>
                    </m:r>
                    <m:r>
                      <m:rPr>
                        <m:nor/>
                      </m:rPr>
                      <a:rPr lang="en-US" altLang="zh-CN" dirty="0"/>
                      <m:t>, </m:t>
                    </m:r>
                    <m:r>
                      <m:rPr>
                        <m:nor/>
                      </m:rPr>
                      <a:rPr lang="en-US" altLang="zh-CN" b="0" i="0" dirty="0" smtClean="0"/>
                      <m:t>5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classes</m:t>
                    </m:r>
                    <m:r>
                      <m:rPr>
                        <m:nor/>
                      </m:rPr>
                      <a:rPr lang="en-US" altLang="zh-CN" dirty="0"/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ResNet9 is pretrained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</m:oMath>
                </a14:m>
                <a:r>
                  <a:rPr lang="en-US" altLang="zh-CN" dirty="0"/>
                  <a:t>, and then finetuned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C09F28-B906-43F5-827C-68A9953E1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647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3CEEB-57AD-4017-AE78-5FCE9821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Adversarial Set Identification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ADFEC0-E607-476F-9C17-19E46A4E7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altLang="zh-CN" dirty="0"/>
                  <a:t>Given target</a:t>
                </a:r>
              </a:p>
              <a:p>
                <a:r>
                  <a:rPr lang="en-US" altLang="zh-CN" dirty="0"/>
                  <a:t>Identify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ADFEC0-E607-476F-9C17-19E46A4E7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6FA9BC2-2148-409E-AF3A-E7C1515FF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067719"/>
            <a:ext cx="48958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5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3CEEB-57AD-4017-AE78-5FCE9821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Adversarial Set Identification (2)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ADFEC0-E607-476F-9C17-19E46A4E7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en-US" altLang="zh-CN" dirty="0"/>
                  <a:t>Given target</a:t>
                </a:r>
              </a:p>
              <a:p>
                <a:r>
                  <a:rPr lang="en-US" altLang="zh-CN" dirty="0"/>
                  <a:t>Identify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Renormalized influence function</a:t>
                </a:r>
              </a:p>
              <a:p>
                <a:r>
                  <a:rPr lang="en-US" altLang="zh-CN" dirty="0"/>
                  <a:t>Renormalized </a:t>
                </a:r>
                <a:r>
                  <a:rPr lang="en-US" altLang="zh-CN" dirty="0" err="1"/>
                  <a:t>representer</a:t>
                </a:r>
                <a:r>
                  <a:rPr lang="en-US" altLang="zh-CN" dirty="0"/>
                  <a:t> point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ADFEC0-E607-476F-9C17-19E46A4E7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6EC0E21-3B40-42ED-9D2E-EB883E2B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3" y="1643856"/>
            <a:ext cx="48672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8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6D05C-D0A7-46F3-8CF0-3FDFBCD6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Target Identification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DBF8AF-6D03-409C-A6EB-F53583472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Identify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DBF8AF-6D03-409C-A6EB-F53583472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C8ADE29-5760-492D-B831-B33C0103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2067719"/>
            <a:ext cx="48863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52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6D05C-D0A7-46F3-8CF0-3FDFBCD6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– Attack Mitigation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DBF8AF-6D03-409C-A6EB-F53583472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Given one single target</a:t>
                </a:r>
              </a:p>
              <a:p>
                <a:r>
                  <a:rPr lang="en-US" altLang="zh-CN" dirty="0"/>
                  <a:t>Mitigate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DBF8AF-6D03-409C-A6EB-F53583472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A580A00-58B7-4DE0-ACB4-449B3323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729581"/>
            <a:ext cx="48482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7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1616E-440E-416B-AD97-7DFF3B9F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THANK YOU!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0751E-EA63-4B83-8E2F-B0BD608E3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4C2E42C2-48F4-4E21-9F21-41DA822D60D9}"/>
              </a:ext>
            </a:extLst>
          </p:cNvPr>
          <p:cNvSpPr/>
          <p:nvPr/>
        </p:nvSpPr>
        <p:spPr>
          <a:xfrm>
            <a:off x="5062537" y="2967831"/>
            <a:ext cx="2066925" cy="2066925"/>
          </a:xfrm>
          <a:prstGeom prst="smileyFace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38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3978E-CA7D-407C-8835-5C24113F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Data Influence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7C6061-7101-484B-903D-9F4C6364E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data influence</a:t>
                </a:r>
              </a:p>
              <a:p>
                <a:pPr lvl="1"/>
                <a:r>
                  <a:rPr lang="en-US" altLang="zh-CN" dirty="0"/>
                  <a:t>Influence of a training example – the cumulative attribution across visits to the training example</a:t>
                </a:r>
              </a:p>
              <a:p>
                <a:r>
                  <a:rPr lang="en-US" altLang="zh-CN" dirty="0"/>
                  <a:t>Relevant examples</a:t>
                </a:r>
              </a:p>
              <a:p>
                <a:pPr lvl="1"/>
                <a:r>
                  <a:rPr lang="en-US" altLang="zh-CN" dirty="0"/>
                  <a:t>Proponents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</a:p>
              <a:p>
                <a:pPr lvl="1"/>
                <a:r>
                  <a:rPr lang="en-US" altLang="zh-CN" dirty="0"/>
                  <a:t>Opponents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7C6061-7101-484B-903D-9F4C6364E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1175294F-7646-455B-8258-A201C2ADA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22" y="2896885"/>
            <a:ext cx="5876278" cy="32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9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3978E-CA7D-407C-8835-5C24113F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Data Influence 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C6061-7101-484B-903D-9F4C6364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</a:p>
          <a:p>
            <a:pPr lvl="1"/>
            <a:r>
              <a:rPr lang="en-US" altLang="zh-CN" dirty="0"/>
              <a:t>On-the-fly – The specific test example is unknown at training time</a:t>
            </a:r>
          </a:p>
          <a:p>
            <a:pPr lvl="1"/>
            <a:r>
              <a:rPr lang="en-US" altLang="zh-CN" dirty="0"/>
              <a:t>Most training algorithms visit batches rather than individual examples</a:t>
            </a:r>
          </a:p>
          <a:p>
            <a:r>
              <a:rPr lang="en-US" altLang="zh-CN" dirty="0"/>
              <a:t>Possible solution – </a:t>
            </a:r>
            <a:r>
              <a:rPr lang="en-US" altLang="zh-CN" dirty="0" err="1"/>
              <a:t>TracIn</a:t>
            </a:r>
            <a:endParaRPr lang="en-US" altLang="zh-CN" dirty="0"/>
          </a:p>
          <a:p>
            <a:pPr lvl="1"/>
            <a:r>
              <a:rPr lang="en-US" altLang="zh-CN" dirty="0"/>
              <a:t>Training process sketch – Checkpoints</a:t>
            </a:r>
          </a:p>
          <a:p>
            <a:pPr lvl="1"/>
            <a:r>
              <a:rPr lang="en-US" altLang="zh-CN" dirty="0"/>
              <a:t>Pointwise loss gradient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19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6B572-578D-4EDB-AD5B-FD97D31D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Data Influence (4)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FE5AB-452E-487C-BB8D-EECCC11A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</a:p>
          <a:p>
            <a:pPr lvl="1"/>
            <a:r>
              <a:rPr lang="en-US" altLang="zh-CN" dirty="0"/>
              <a:t>Model explanation</a:t>
            </a:r>
          </a:p>
          <a:p>
            <a:pPr lvl="1"/>
            <a:r>
              <a:rPr lang="en-US" altLang="zh-CN" dirty="0"/>
              <a:t>Poison detection</a:t>
            </a:r>
          </a:p>
          <a:p>
            <a:pPr lvl="1"/>
            <a:r>
              <a:rPr lang="en-US" altLang="zh-CN" dirty="0"/>
              <a:t>…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C780B2-B3ED-44BE-A58E-5267C3F6BF8A}"/>
              </a:ext>
            </a:extLst>
          </p:cNvPr>
          <p:cNvGrpSpPr/>
          <p:nvPr/>
        </p:nvGrpSpPr>
        <p:grpSpPr>
          <a:xfrm>
            <a:off x="7105887" y="275208"/>
            <a:ext cx="4922615" cy="6307584"/>
            <a:chOff x="6431185" y="-130621"/>
            <a:chExt cx="4922615" cy="63075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D5BB743-438D-4798-AC6C-3962AF9C2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019"/>
            <a:stretch/>
          </p:blipFill>
          <p:spPr>
            <a:xfrm>
              <a:off x="6431187" y="3846575"/>
              <a:ext cx="4922613" cy="233038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058E09-300A-44E8-824E-F98827641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880" b="38123"/>
            <a:stretch/>
          </p:blipFill>
          <p:spPr>
            <a:xfrm>
              <a:off x="6431186" y="1857977"/>
              <a:ext cx="4922613" cy="198859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F88CAD-CA16-4339-908D-EE2722857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1003"/>
            <a:stretch/>
          </p:blipFill>
          <p:spPr>
            <a:xfrm>
              <a:off x="6431185" y="-130621"/>
              <a:ext cx="4922613" cy="198859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162022E-EED6-4452-8B44-2E55F644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192" y="3409025"/>
            <a:ext cx="3556808" cy="3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D1CAD-AE5D-45F6-857D-146B5680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F406A8-B2DF-4A59-84AF-CE0214B18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73B83-4F6C-4947-8B73-4BF1CC9E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2" y="176785"/>
            <a:ext cx="3937986" cy="6504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5B7871-E22F-445E-9194-F2E7594F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14" y="249518"/>
            <a:ext cx="3917205" cy="63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C4EC1-240D-4CB8-9053-CEF793BB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Inspiration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AACF0B-6643-4B43-92B8-CC3F85B08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Fundamental theorem of calculus</a:t>
                </a:r>
              </a:p>
              <a:p>
                <a:pPr lvl="1"/>
                <a:r>
                  <a:rPr lang="en-US" altLang="zh-CN" dirty="0"/>
                  <a:t>The first theorem – Derivative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) &amp; primitive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/>
                  <a:t> is Riemann integrable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/>
                  <a:t>, we have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 is continuous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continuous 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 is differentiable 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Newton–Leibniz axiom – Definite integral (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𝑓𝑑𝑡</m:t>
                        </m:r>
                      </m:e>
                    </m:nary>
                  </m:oMath>
                </a14:m>
                <a:r>
                  <a:rPr lang="en-US" altLang="zh-CN" dirty="0"/>
                  <a:t>) &amp; primitive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, i.e.,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primitive function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Riemann integrable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AACF0B-6643-4B43-92B8-CC3F85B08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59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C65C2-7099-4617-877F-1D46F008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Inspiration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E6D089-A65C-4F38-A59D-5F8F29575B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Newton–Leibniz axiom</a:t>
                </a:r>
              </a:p>
              <a:p>
                <a:pPr lvl="1"/>
                <a:r>
                  <a:rPr lang="en-US" altLang="zh-CN" dirty="0"/>
                  <a:t>Difference 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/>
                  <a:t>) between a function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) at two points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Gradients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) along the path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) between two points (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zh-CN" dirty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r>
                  <a:rPr lang="en-US" altLang="zh-CN" dirty="0" err="1"/>
                  <a:t>TracIn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Difference between the loss of the test example at the end of training versus at the beginning of training</a:t>
                </a:r>
              </a:p>
              <a:p>
                <a:pPr lvl="1"/>
                <a:r>
                  <a:rPr lang="en-US" altLang="zh-CN" dirty="0"/>
                  <a:t>Path taken by the training process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E6D089-A65C-4F38-A59D-5F8F29575B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5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1495</Words>
  <Application>Microsoft Office PowerPoint</Application>
  <PresentationFormat>宽屏</PresentationFormat>
  <Paragraphs>245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Arial</vt:lpstr>
      <vt:lpstr>Cambria Math</vt:lpstr>
      <vt:lpstr>Office 主题​​</vt:lpstr>
      <vt:lpstr>Estimation of Training Data Influence</vt:lpstr>
      <vt:lpstr>Overview</vt:lpstr>
      <vt:lpstr>Training Data Influence</vt:lpstr>
      <vt:lpstr>Training Data Influence (2)</vt:lpstr>
      <vt:lpstr>Training Data Influence (3)</vt:lpstr>
      <vt:lpstr>Training Data Influence (4)</vt:lpstr>
      <vt:lpstr>PowerPoint 演示文稿</vt:lpstr>
      <vt:lpstr>Inspiration</vt:lpstr>
      <vt:lpstr>Inspiration (2)</vt:lpstr>
      <vt:lpstr>Idealized Notion of Influence</vt:lpstr>
      <vt:lpstr>Idealized Notion of Influence (2)</vt:lpstr>
      <vt:lpstr>Extend TracIn to Minibatches</vt:lpstr>
      <vt:lpstr>Extend TracIn to Minibatches (2)</vt:lpstr>
      <vt:lpstr>Practical Heuristic TracIn via Checkpoints</vt:lpstr>
      <vt:lpstr>Evaluation</vt:lpstr>
      <vt:lpstr>Evaluation (2)</vt:lpstr>
      <vt:lpstr>Evaluation – CIFAR-10</vt:lpstr>
      <vt:lpstr>Evaluation – CIFAR-10 (2)</vt:lpstr>
      <vt:lpstr>Evaluation – MNIST</vt:lpstr>
      <vt:lpstr>Evaluation – MNIST (2)</vt:lpstr>
      <vt:lpstr>PowerPoint 演示文稿</vt:lpstr>
      <vt:lpstr>Goal</vt:lpstr>
      <vt:lpstr>Notation</vt:lpstr>
      <vt:lpstr>Challenge in Influence Estimation</vt:lpstr>
      <vt:lpstr>Low-Loss Penalty</vt:lpstr>
      <vt:lpstr>Gradient Aggregated Similarity</vt:lpstr>
      <vt:lpstr>Framework for Identifying Targets</vt:lpstr>
      <vt:lpstr>Identify Anomalous Influence</vt:lpstr>
      <vt:lpstr>Identify Anomalous Influence (2)</vt:lpstr>
      <vt:lpstr>Target-Driven Attack Mitigation</vt:lpstr>
      <vt:lpstr>Evaluation</vt:lpstr>
      <vt:lpstr>Evaluation – Adversarial Set Identification</vt:lpstr>
      <vt:lpstr>Evaluation – Adversarial Set Identification (2)</vt:lpstr>
      <vt:lpstr>Evaluation – Target Identification</vt:lpstr>
      <vt:lpstr>Evaluation – Attack Mitigation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DrLC</dc:creator>
  <cp:lastModifiedBy>DrLC</cp:lastModifiedBy>
  <cp:revision>55</cp:revision>
  <dcterms:created xsi:type="dcterms:W3CDTF">2022-05-26T11:26:12Z</dcterms:created>
  <dcterms:modified xsi:type="dcterms:W3CDTF">2022-05-31T11:23:03Z</dcterms:modified>
</cp:coreProperties>
</file>